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B5AA3-B3CA-4F6B-8917-DF61DB215614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2820B-709F-46AB-B121-F9CE7C52EFC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62820B-709F-46AB-B121-F9CE7C52EFC4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Кәсіпкерлік қызметті басқару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6.1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Кәсіпкерліктегі басқару функциялары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оны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Кәсіпкерлікте басқарушылық стратегияларды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таңдау.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Кәсіпкерліктегі маркетингтік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басқару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spcBef>
                <a:spcPts val="0"/>
              </a:spcBef>
            </a:pP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6.2 Тауарлық стратегияларды жоспарлау. Тауарды жылжыту әдістері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spcBef>
                <a:spcPts val="0"/>
              </a:spcBef>
            </a:pP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kk-KZ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.3 Кәсіпкерліктегі өзгерістерді басқару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</a:pP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kk-KZ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.4 Кәсіпкерлік құрылымдарда персоналды басқару. Басшының стилі және персоналдың өнімділігі. Персоналды жұмысқа қабылдау</a:t>
            </a:r>
          </a:p>
          <a:p>
            <a:pPr algn="just"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6.5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Кәсіпкерлік қызметте енбекке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ақы төлеуді ұйымдастыру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6.6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Кәсіпкерлік қызметте еңбекке ақы төлеуді ұймдастыру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6.7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Мотивациялау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ынталандыру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персоналды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жұмыс бабында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жоғарылату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410200"/>
          </a:xfrm>
        </p:spPr>
        <p:txBody>
          <a:bodyPr/>
          <a:lstStyle/>
          <a:p>
            <a:pPr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 Басқару функциялары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Ұйымдастыру  </a:t>
            </a: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2.  Жоспарлау </a:t>
            </a: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3.  Жетекшілік</a:t>
            </a: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4.  Ынталандыру</a:t>
            </a: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5.  Бақылау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txBody>
          <a:bodyPr>
            <a:normAutofit fontScale="92500" lnSpcReduction="20000"/>
          </a:bodyPr>
          <a:lstStyle/>
          <a:p>
            <a:pPr lvl="1" algn="just"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Өндірісті қамтамасыз ету және техноло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lvl="1" algn="just"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гиялық циклды толықтай ұйымдастыру: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Өндіріс технологиясын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әзірлеу және жетілдіру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Өнімдер немесе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қызметтер сапасының талап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етілетін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деңгейін қамтамасыз ету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Коммерциялық операцияларды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жүзеге асыру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тауар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қозғалысы операциясын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барлық есеп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қисап түрлерін жүзеге асыру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Өнімге техникалық қызмет көрсетуді қамтамасыз ету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өндіріс үдерісін материалдық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техникалық жарақтау, қаржылық ресурстармен қамтамасыз ету, қызметкерлермен қамтамасыз ету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79120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kk-KZ" sz="4100" b="1" dirty="0" smtClean="0">
                <a:latin typeface="Times New Roman" pitchFamily="18" charset="0"/>
                <a:cs typeface="Times New Roman" pitchFamily="18" charset="0"/>
              </a:rPr>
              <a:t>Стратегиялар типтері:</a:t>
            </a:r>
          </a:p>
          <a:p>
            <a:pPr algn="just"/>
            <a:r>
              <a:rPr lang="kk-KZ" sz="4100" dirty="0" smtClean="0">
                <a:latin typeface="Times New Roman" pitchFamily="18" charset="0"/>
                <a:cs typeface="Times New Roman" pitchFamily="18" charset="0"/>
              </a:rPr>
              <a:t>Бірінші тип стратегиялары: </a:t>
            </a:r>
          </a:p>
          <a:p>
            <a:pPr algn="just">
              <a:buNone/>
            </a:pPr>
            <a:r>
              <a:rPr lang="kk-KZ" sz="4100" dirty="0" smtClean="0">
                <a:latin typeface="Times New Roman" pitchFamily="18" charset="0"/>
                <a:cs typeface="Times New Roman" pitchFamily="18" charset="0"/>
              </a:rPr>
              <a:t>- өңдірістің шығынын азайту стратегиясы</a:t>
            </a:r>
          </a:p>
          <a:p>
            <a:pPr algn="just">
              <a:buNone/>
            </a:pPr>
            <a:r>
              <a:rPr lang="kk-KZ" sz="4100" dirty="0" smtClean="0">
                <a:latin typeface="Times New Roman" pitchFamily="18" charset="0"/>
                <a:cs typeface="Times New Roman" pitchFamily="18" charset="0"/>
              </a:rPr>
              <a:t>- кәсіпорынның өткізу нарығының  үлесін арттыру стратегиясы</a:t>
            </a:r>
          </a:p>
          <a:p>
            <a:pPr algn="just">
              <a:buFontTx/>
              <a:buChar char="-"/>
            </a:pPr>
            <a:r>
              <a:rPr lang="kk-KZ" sz="4100" dirty="0" smtClean="0">
                <a:latin typeface="Times New Roman" pitchFamily="18" charset="0"/>
                <a:cs typeface="Times New Roman" pitchFamily="18" charset="0"/>
              </a:rPr>
              <a:t>инновациялық  бағдарламалау стратегиясы</a:t>
            </a:r>
          </a:p>
          <a:p>
            <a:pPr algn="just">
              <a:buNone/>
            </a:pPr>
            <a:r>
              <a:rPr lang="kk-KZ" sz="7000" dirty="0" smtClean="0">
                <a:latin typeface="Times New Roman" pitchFamily="18" charset="0"/>
                <a:cs typeface="Times New Roman" pitchFamily="18" charset="0"/>
              </a:rPr>
              <a:t>∙</a:t>
            </a:r>
            <a:r>
              <a:rPr lang="kk-KZ" sz="4100" dirty="0" smtClean="0">
                <a:latin typeface="Times New Roman" pitchFamily="18" charset="0"/>
                <a:cs typeface="Times New Roman" pitchFamily="18" charset="0"/>
              </a:rPr>
              <a:t>Екінші тип стратегиялары:</a:t>
            </a:r>
          </a:p>
          <a:p>
            <a:pPr algn="just">
              <a:buNone/>
            </a:pPr>
            <a:r>
              <a:rPr lang="en-US" sz="41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4100" dirty="0" smtClean="0">
                <a:latin typeface="Times New Roman" pitchFamily="18" charset="0"/>
                <a:cs typeface="Times New Roman" pitchFamily="18" charset="0"/>
              </a:rPr>
              <a:t>өндіріс шығындарын жоғарлату стратегиясы</a:t>
            </a:r>
            <a:endParaRPr lang="en-US" sz="41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41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4100" dirty="0" smtClean="0">
                <a:latin typeface="Times New Roman" pitchFamily="18" charset="0"/>
                <a:cs typeface="Times New Roman" pitchFamily="18" charset="0"/>
              </a:rPr>
              <a:t>өндіріс шығындарының өсуін тұтынушыға аудару стратегиясы</a:t>
            </a:r>
            <a:endParaRPr lang="en-US" sz="41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41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4100" dirty="0" smtClean="0">
                <a:latin typeface="Times New Roman" pitchFamily="18" charset="0"/>
                <a:cs typeface="Times New Roman" pitchFamily="18" charset="0"/>
              </a:rPr>
              <a:t> имитациялық бағдарламалау стратегиясы</a:t>
            </a:r>
          </a:p>
          <a:p>
            <a:pPr algn="just">
              <a:buNone/>
            </a:pP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    Маркетинг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бұл тауарлар мен қызметтер нарығын білу, сізге және сіздің клиенттеріңізге пайдалы алмасулар жүргізу үшін сіз қабылдауға тиіс әрекеттер болып табылады.</a:t>
            </a:r>
          </a:p>
          <a:p>
            <a:pPr algn="just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Сатушы нарығы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бұл ережеге сәйкес тапшылық нарығы, мұнда сатушы үлкен билікке ие, сондықтан сатып алушы анағұрлым белсенділік танытуы қажет</a:t>
            </a:r>
          </a:p>
          <a:p>
            <a:pPr algn="just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Сатып алушы нарығы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бұл ережеге сәйкес қаныққан нарық, бұл жерде сатушы белсенділік танытуы керек</a:t>
            </a:r>
          </a:p>
          <a:p>
            <a:pPr algn="just">
              <a:buNone/>
            </a:pP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Өнімге бағытталған маркетинг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кәсіпорын қызметін жаңа тауарды дүниеге әкелуге немесе бұрыннан шығарылатын тауарды жетілдіруге бағыттайды</a:t>
            </a: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Тұтынушыға бағытталған маркетинг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кәсіпорын қызметін тікелей нарықтан туындаған қажеттілікті қанағаттандыруға  бағыттайды</a:t>
            </a:r>
          </a:p>
          <a:p>
            <a:pPr algn="just"/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6294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Нарық сегментациясы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нарықтағы қандай да бір әрекет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жарнама, өткізу нарығы және т.б. түріне байланысты әрекет етуімен өз параметрлері бойынша ерекшеленетін нарықты сегменттерге бөлу</a:t>
            </a:r>
          </a:p>
          <a:p>
            <a:pPr algn="just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Сегментация объектісі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тауар, тарату каналы, географиялық орта және т.б.</a:t>
            </a:r>
          </a:p>
          <a:p>
            <a:pPr algn="just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Нарықты сегменттеудің негізгі критерийлері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еографиялық, демографиялық, әлеуметтік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экономикалық</a:t>
            </a:r>
          </a:p>
          <a:p>
            <a:pPr algn="just"/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Маркетингтің  негізгі құрамына кіреді:</a:t>
            </a: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Есеп</a:t>
            </a: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Сұранысты болжамдау</a:t>
            </a: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Нарық конъюнктурасын талдау</a:t>
            </a: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жарнама</a:t>
            </a:r>
          </a:p>
          <a:p>
            <a:pPr algn="just"/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Кәсіпорынның тауарлық саясаты:</a:t>
            </a: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Өндірісті мамандандыру</a:t>
            </a: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Өндірісті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дифференциялау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Өндірісті  диверсификациялау</a:t>
            </a: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Өндірісті интеграциялау</a:t>
            </a:r>
          </a:p>
          <a:p>
            <a:pPr algn="just"/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86740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Өндірісті мамандандырудуы қолдануға факторлар әсер етеді:</a:t>
            </a: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Өндірісті ұлғайтуға қажетті ресурстардың болмауы</a:t>
            </a: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Технологиялық процестің ерекшеліктері</a:t>
            </a: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Тауардың өзіндік артықшылықтары</a:t>
            </a: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Нақты тауар нарығының терең сегменттелуі</a:t>
            </a:r>
          </a:p>
          <a:p>
            <a:pPr algn="just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Фирма дифференциялау саяясатын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қолданған кезде, өз тауарын бәсекелестердің тауарларына қарағанда ерекше және өте жақсы сапасы бар тауарлар деп есептейді. </a:t>
            </a:r>
          </a:p>
          <a:p>
            <a:pPr algn="just"/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lnSpcReduction="10000"/>
          </a:bodyPr>
          <a:lstStyle/>
          <a:p>
            <a:pPr algn="just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Диверсификацияның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шоғырланған және жетілген түрін бөліп қарастыруға болыды. </a:t>
            </a:r>
          </a:p>
          <a:p>
            <a:pPr algn="just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Шоғырланған диверсификацияда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фирма өндірісте шығарылатын тауар тізбегіндегі тауарлардың және қызметтердің басқа түрлерімен толықтырылады.</a:t>
            </a:r>
          </a:p>
          <a:p>
            <a:pPr algn="just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Жетелген диверсификация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стратегиясын қолдан кезде фирма өзінің коммерциялық және технологиялық жоспарларымен байланыспайтын қызметтің жаңа түрлерін меңгерген.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 fontScale="90000"/>
          </a:bodyPr>
          <a:lstStyle/>
          <a:p>
            <a:pPr algn="just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Интеграция тік және көлденең түрлерге бөлінеді: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Тік интеграция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тауар өндірісін бір технологиялық тізбекке шоғырландырады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Көлденең интеграция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нақты бәсекелестерді жуту немесе бақылау арқылы фирма позициясын күшейту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Тауарды өткізу стратпегиялары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kk-KZ" sz="4100" b="1" dirty="0" smtClean="0">
                <a:latin typeface="Times New Roman" pitchFamily="18" charset="0"/>
                <a:cs typeface="Times New Roman" pitchFamily="18" charset="0"/>
              </a:rPr>
              <a:t>Эксклюзивті: </a:t>
            </a:r>
            <a:r>
              <a:rPr lang="kk-KZ" sz="4100" dirty="0" smtClean="0">
                <a:latin typeface="Times New Roman" pitchFamily="18" charset="0"/>
                <a:cs typeface="Times New Roman" pitchFamily="18" charset="0"/>
              </a:rPr>
              <a:t>тарату мен өткізуде фирма географиялық аймақта көтерме және бөлшек сауда кәсіпорындар санын күрт азайтады, нақты сауда ауданында бір екі ай ғана бөлшек сауда дүкенін қолданады</a:t>
            </a:r>
            <a:r>
              <a:rPr lang="kk-KZ" sz="41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kk-KZ" sz="4100" b="1" dirty="0" smtClean="0">
                <a:latin typeface="Times New Roman" pitchFamily="18" charset="0"/>
                <a:cs typeface="Times New Roman" pitchFamily="18" charset="0"/>
              </a:rPr>
              <a:t>Таңдамалы: </a:t>
            </a:r>
            <a:r>
              <a:rPr lang="kk-KZ" sz="4100" dirty="0" smtClean="0">
                <a:latin typeface="Times New Roman" pitchFamily="18" charset="0"/>
                <a:cs typeface="Times New Roman" pitchFamily="18" charset="0"/>
              </a:rPr>
              <a:t>өткізу кезінде фирма көтерме және бөлшек сауда дүкендерінің орташа санын қолданады, сауда делдалдарынан құрылатын арнайы басқарма алады, сату көлемі көп және пайдасы жоғары.</a:t>
            </a:r>
          </a:p>
          <a:p>
            <a:pPr algn="just"/>
            <a:r>
              <a:rPr lang="kk-KZ" sz="4100" b="1" dirty="0" smtClean="0">
                <a:latin typeface="Times New Roman" pitchFamily="18" charset="0"/>
                <a:cs typeface="Times New Roman" pitchFamily="18" charset="0"/>
              </a:rPr>
              <a:t>Интенсивті: </a:t>
            </a:r>
            <a:r>
              <a:rPr lang="kk-KZ" sz="4100" dirty="0" smtClean="0">
                <a:latin typeface="Times New Roman" pitchFamily="18" charset="0"/>
                <a:cs typeface="Times New Roman" pitchFamily="18" charset="0"/>
              </a:rPr>
              <a:t>өткізу нарықты тұтынушыларға қажет барлық тауарлармен қанықтыруды, сол арқылы тұтынушыларға таңдауды жеңілдендіруді қарастырады.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Autofit/>
          </a:bodyPr>
          <a:lstStyle/>
          <a:p>
            <a:pPr algn="just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Персоналды басқару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персоналға мақсатты әсер етуге бағытталған қағидалар, әдістер және құралдар жиынтығы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Персоналды басқару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кәсіпорынның жұмыс жасауы кезінде персоналдардың қызметін үйлестіруді жүзеге асыру мақсатымен еңбек ұжымына ықпал ету тәсілдері.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Персоналды басқару әдістері: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Ұйымдастырушылық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әкімшілік әдістер: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бұйрық беру, нұсқау беруге негізделген</a:t>
            </a:r>
          </a:p>
          <a:p>
            <a:pPr algn="just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Экономикалық әдістер: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нәтижеге жету үшін еңбек ресурстарын жұмылдыруға негізделген</a:t>
            </a: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психологиялық әдістер: социология мен психологияның заңдылықтарын пайдалануға негізделген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Еңбек келісім шарты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қызметтер мен жұмыс беруші арасындағы келісім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Жұмысшының еңбек құқын қорғауға қосымша кепілдік беретін мағлұмат;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Еңбек пен демалыс тәртібінің ерекшеліктері туралы мәлімет;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Ақшалай берілетін сыйлық көлемі мен оны төлеу тәртібі туралы мәлімет;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Демалыс алу тәртібі мен оның мерзімі туралы мәлімет;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Келісім бойынша жасалатын басқа да жағдайлар мен шарттар;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Келісім тоқтатылатын жағдай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Екі жақтың мекен жайы мен реквизиттері</a:t>
            </a:r>
          </a:p>
          <a:p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Персоналды бағалау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бағыт бойынша жүргізіледі: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Қызметкерлердің біліктілігін бағалау;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Жұмыс нәтижесін талдау;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Қызметкерлерді жеке тұлға ретінде бағалау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Персонал мотивациясы: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бұл жұмыскерлердің мүддесін ескере отырып үйым мақсатына жетуге және осы мүдделерді ұйым мақсаттарымен үйлесімді бол.уға оларды талпындыру үдерісі.</a:t>
            </a:r>
          </a:p>
          <a:p>
            <a:pPr algn="just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Мотивациялық үдерістің негізгі элементтері: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қажеттілік </a:t>
            </a:r>
            <a:r>
              <a:rPr lang="kk-KZ" smtClean="0">
                <a:latin typeface="Times New Roman" pitchFamily="18" charset="0"/>
                <a:cs typeface="Times New Roman" pitchFamily="18" charset="0"/>
              </a:rPr>
              <a:t>және сыйақы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747</Words>
  <Application>Microsoft Office PowerPoint</Application>
  <PresentationFormat>Экран (4:3)</PresentationFormat>
  <Paragraphs>96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Интеграция тік және көлденең түрлерге бөлінеді:</vt:lpstr>
      <vt:lpstr>Тауарды өткізу стратпегиялары</vt:lpstr>
      <vt:lpstr>Персоналды басқару - персоналға мақсатты әсер етуге бағытталған қағидалар, әдістер және құралдар жиынтығы</vt:lpstr>
      <vt:lpstr>Персоналды басқару әдістері:</vt:lpstr>
      <vt:lpstr>Еңбек келісім шарты – қызметтер мен жұмыс беруші арасындағы келісім</vt:lpstr>
      <vt:lpstr>Персоналды бағалау 3 бағыт бойынша жүргізіледі:</vt:lpstr>
      <vt:lpstr>Персонал мотивациясы: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222</cp:lastModifiedBy>
  <cp:revision>53</cp:revision>
  <dcterms:modified xsi:type="dcterms:W3CDTF">2017-03-16T07:59:34Z</dcterms:modified>
</cp:coreProperties>
</file>